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8" r:id="rId3"/>
    <p:sldId id="285" r:id="rId4"/>
    <p:sldId id="270" r:id="rId6"/>
    <p:sldId id="284" r:id="rId7"/>
    <p:sldId id="280" r:id="rId8"/>
    <p:sldId id="287" r:id="rId9"/>
    <p:sldId id="271" r:id="rId10"/>
    <p:sldId id="290" r:id="rId11"/>
    <p:sldId id="267" r:id="rId12"/>
    <p:sldId id="289" r:id="rId13"/>
    <p:sldId id="281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61" autoAdjust="0"/>
  </p:normalViewPr>
  <p:slideViewPr>
    <p:cSldViewPr snapToGrid="0">
      <p:cViewPr varScale="1">
        <p:scale>
          <a:sx n="52" d="100"/>
          <a:sy n="52" d="100"/>
        </p:scale>
        <p:origin x="1120" y="52"/>
      </p:cViewPr>
      <p:guideLst/>
    </p:cSldViewPr>
  </p:slideViewPr>
  <p:outlineViewPr>
    <p:cViewPr>
      <p:scale>
        <a:sx n="33" d="100"/>
        <a:sy n="33" d="100"/>
      </p:scale>
      <p:origin x="0" y="-5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6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097C1-1947-46ED-822B-4667413051E1}" type="datetimeFigureOut">
              <a:rPr lang="en-GB" smtClean="0"/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1AD13-DB46-4540-B5B9-D224C503C68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AD13-DB46-4540-B5B9-D224C503C68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AD13-DB46-4540-B5B9-D224C503C68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AD13-DB46-4540-B5B9-D224C503C68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AD13-DB46-4540-B5B9-D224C503C68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AD13-DB46-4540-B5B9-D224C503C68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 b="0" dirty="0"/>
              <a:t>All of </a:t>
            </a:r>
            <a:r>
              <a:rPr lang="fr-FR" sz="1200" b="0" dirty="0" err="1"/>
              <a:t>them</a:t>
            </a:r>
            <a:r>
              <a:rPr lang="fr-FR" sz="1200" b="0" dirty="0"/>
              <a:t> are </a:t>
            </a:r>
            <a:r>
              <a:rPr lang="fr-FR" sz="1200" b="0" dirty="0" err="1"/>
              <a:t>embankment</a:t>
            </a:r>
            <a:r>
              <a:rPr lang="fr-FR" sz="1200" b="0" dirty="0"/>
              <a:t> </a:t>
            </a:r>
            <a:r>
              <a:rPr lang="fr-FR" sz="1200" b="0" dirty="0" err="1"/>
              <a:t>dams</a:t>
            </a:r>
            <a:r>
              <a:rPr lang="fr-FR" sz="1200" b="0" dirty="0"/>
              <a:t>, </a:t>
            </a:r>
            <a:r>
              <a:rPr lang="fr-FR" sz="1200" b="0" dirty="0" err="1"/>
              <a:t>highlly</a:t>
            </a:r>
            <a:r>
              <a:rPr lang="fr-FR" sz="1200" b="0" dirty="0"/>
              <a:t> </a:t>
            </a:r>
            <a:r>
              <a:rPr lang="fr-FR" sz="1200" b="0" dirty="0" err="1"/>
              <a:t>vulneravle</a:t>
            </a:r>
            <a:r>
              <a:rPr lang="fr-FR" sz="1200" b="0" dirty="0"/>
              <a:t> to </a:t>
            </a:r>
            <a:r>
              <a:rPr lang="fr-FR" sz="1200" b="0" dirty="0" err="1"/>
              <a:t>overtopping</a:t>
            </a:r>
            <a:r>
              <a:rPr lang="fr-FR" sz="1200" b="0" dirty="0"/>
              <a:t>, </a:t>
            </a:r>
            <a:r>
              <a:rPr lang="fr-FR" sz="1200" b="0" dirty="0" err="1"/>
              <a:t>except</a:t>
            </a:r>
            <a:r>
              <a:rPr lang="fr-FR" sz="1200" b="0" dirty="0"/>
              <a:t> the dam in Rio Grande do Sur </a:t>
            </a:r>
            <a:r>
              <a:rPr lang="fr-FR" sz="1200" b="0" dirty="0" err="1"/>
              <a:t>which</a:t>
            </a:r>
            <a:r>
              <a:rPr lang="fr-FR" sz="1200" b="0" dirty="0"/>
              <a:t> </a:t>
            </a:r>
            <a:r>
              <a:rPr lang="fr-FR" sz="1200" b="0" dirty="0" err="1"/>
              <a:t>is</a:t>
            </a:r>
            <a:r>
              <a:rPr lang="fr-FR" sz="1200" b="0" dirty="0"/>
              <a:t> a </a:t>
            </a:r>
            <a:r>
              <a:rPr lang="fr-FR" sz="1200" b="0" dirty="0" err="1"/>
              <a:t>lean</a:t>
            </a:r>
            <a:r>
              <a:rPr lang="fr-FR" sz="1200" b="0" dirty="0"/>
              <a:t> RCC </a:t>
            </a:r>
            <a:r>
              <a:rPr lang="fr-FR" sz="1200" b="0" dirty="0" err="1"/>
              <a:t>gravity</a:t>
            </a:r>
            <a:r>
              <a:rPr lang="fr-FR" sz="1200" b="0"/>
              <a:t> dam.</a:t>
            </a:r>
            <a:endParaRPr lang="fr-FR" sz="12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400" b="0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AD13-DB46-4540-B5B9-D224C503C68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AD13-DB46-4540-B5B9-D224C503C68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AD13-DB46-4540-B5B9-D224C503C68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AD13-DB46-4540-B5B9-D224C503C68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1AD13-DB46-4540-B5B9-D224C503C68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25841" y="2169113"/>
            <a:ext cx="10972799" cy="3957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  <a:endParaRPr lang="fr-FR" dirty="0"/>
          </a:p>
          <a:p>
            <a:pPr lvl="2"/>
            <a:r>
              <a:rPr lang="fr-FR" dirty="0"/>
              <a:t>Troisième niveau</a:t>
            </a:r>
            <a:endParaRPr lang="fr-FR" dirty="0"/>
          </a:p>
          <a:p>
            <a:pPr lvl="3"/>
            <a:r>
              <a:rPr lang="fr-FR" dirty="0"/>
              <a:t>Quatrième niveau</a:t>
            </a:r>
            <a:endParaRPr lang="fr-FR" dirty="0"/>
          </a:p>
          <a:p>
            <a:pPr lvl="4"/>
            <a:r>
              <a:rPr lang="fr-FR" dirty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5669" y="6275893"/>
            <a:ext cx="3159883" cy="365125"/>
          </a:xfrm>
          <a:prstGeom prst="rect">
            <a:avLst/>
          </a:prstGeom>
        </p:spPr>
        <p:txBody>
          <a:bodyPr/>
          <a:lstStyle>
            <a:lvl1pPr algn="l">
              <a:defRPr i="1">
                <a:solidFill>
                  <a:srgbClr val="BFB2A5"/>
                </a:solidFill>
              </a:defRPr>
            </a:lvl1pPr>
          </a:lstStyle>
          <a:p>
            <a:r>
              <a:rPr lang="en-US" dirty="0"/>
              <a:t>Theme - Title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25840" y="876386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294-22EC-41D7-86B9-CCFC780D18F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012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Challenges an opportunities for dams and reservoirs</a:t>
            </a:r>
            <a:br>
              <a:rPr lang="en-US" sz="2800" dirty="0"/>
            </a:br>
            <a:r>
              <a:rPr lang="en-US" sz="2800" dirty="0"/>
              <a:t>in the 21</a:t>
            </a:r>
            <a:r>
              <a:rPr lang="en-US" sz="2800" baseline="30000" dirty="0"/>
              <a:t>st</a:t>
            </a:r>
            <a:r>
              <a:rPr lang="en-US" sz="2800" dirty="0"/>
              <a:t> century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74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  <a:endParaRPr lang="fr-FR" dirty="0"/>
          </a:p>
          <a:p>
            <a:pPr lvl="2"/>
            <a:r>
              <a:rPr lang="fr-FR" dirty="0"/>
              <a:t>Troisième niveau</a:t>
            </a:r>
            <a:endParaRPr lang="fr-FR" dirty="0"/>
          </a:p>
          <a:p>
            <a:pPr lvl="3"/>
            <a:r>
              <a:rPr lang="fr-FR" dirty="0"/>
              <a:t>Quatrième niveau</a:t>
            </a:r>
            <a:endParaRPr lang="fr-FR" dirty="0"/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2F38-2F10-45FB-A3D8-427C0F4E8E0B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D294-22EC-41D7-86B9-CCFC780D18F4}" type="slidenum">
              <a:rPr lang="en-GB" smtClean="0"/>
            </a:fld>
            <a:endParaRPr lang="en-GB"/>
          </a:p>
        </p:txBody>
      </p:sp>
      <p:sp>
        <p:nvSpPr>
          <p:cNvPr id="8" name="Rectangle 5"/>
          <p:cNvSpPr/>
          <p:nvPr userDrawn="1"/>
        </p:nvSpPr>
        <p:spPr>
          <a:xfrm>
            <a:off x="0" y="6649278"/>
            <a:ext cx="12208409" cy="2354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1076325" algn="ctr"/>
            <a:r>
              <a:rPr lang="en-US" sz="1050" dirty="0"/>
              <a:t>International Symposium “Challenge and Innovation for better Dams”, Tirana, on 16-17 May</a:t>
            </a:r>
            <a:endParaRPr lang="en-US" sz="105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01400" y="83700"/>
            <a:ext cx="918946" cy="9020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26550"/>
            <a:ext cx="1333686" cy="10193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NULL" TargetMode="Externa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67000" y="5521509"/>
            <a:ext cx="6858000" cy="932138"/>
          </a:xfrm>
        </p:spPr>
        <p:txBody>
          <a:bodyPr>
            <a:normAutofit/>
          </a:bodyPr>
          <a:lstStyle/>
          <a:p>
            <a:r>
              <a:rPr lang="en-GB" dirty="0"/>
              <a:t>Michel LINO</a:t>
            </a:r>
            <a:endParaRPr lang="en-GB" dirty="0"/>
          </a:p>
          <a:p>
            <a:r>
              <a:rPr lang="en-GB" dirty="0"/>
              <a:t>President of ICOLD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462611"/>
            <a:ext cx="12192000" cy="6706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Challenges and opportunities for dams and reservoirs</a:t>
            </a:r>
            <a:br>
              <a:rPr lang="en-US" sz="4000" dirty="0"/>
            </a:br>
            <a:r>
              <a:rPr lang="en-US" sz="4000" dirty="0"/>
              <a:t>in the 21</a:t>
            </a:r>
            <a:r>
              <a:rPr lang="en-US" sz="4000" baseline="30000" dirty="0"/>
              <a:t>st</a:t>
            </a:r>
            <a:r>
              <a:rPr lang="en-US" sz="4000" dirty="0"/>
              <a:t> century</a:t>
            </a:r>
            <a:br>
              <a:rPr lang="en-GB" dirty="0"/>
            </a:b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7624" y="2739244"/>
            <a:ext cx="4256752" cy="2638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34"/>
    </mc:Choice>
    <mc:Fallback>
      <p:transition spd="slow" advTm="235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, diagramme&#10;&#10;Description générée automatiquement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" y="1753755"/>
            <a:ext cx="6477000" cy="39639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31674" y="1154337"/>
            <a:ext cx="5112996" cy="4810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2050, food demand is projected to increase significantly as the population grows and welfare demands increase.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World irrigated agriculture: 70% of total water use and 40% total food production on 20% total cultivated land.</a:t>
            </a:r>
            <a:endParaRPr lang="en-US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Future irrigation will require 460 km</a:t>
            </a:r>
            <a:r>
              <a:rPr lang="en-US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water from temporary storage (storage-fed irrigation), 58% on currently irrigated land, and additional 42% when expanding irrigation onto rainfed lands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chemeClr val="accent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(*)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Sustainable water resources sufficient to feed additional 1.2 billion people can only be used if water storage is provided.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 current and future reservoirs will be crucial for food security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82709" y="6159301"/>
            <a:ext cx="52945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B0F0"/>
                </a:solidFill>
              </a:rPr>
              <a:t>Source : “</a:t>
            </a:r>
            <a:r>
              <a:rPr lang="en-US" sz="1100" dirty="0">
                <a:solidFill>
                  <a:srgbClr val="00B0F0"/>
                </a:solidFill>
              </a:rPr>
              <a:t>Global expansion of sustainable irrigation limited by water storage” ; </a:t>
            </a:r>
            <a:r>
              <a:rPr lang="fr-FR" sz="1100" dirty="0">
                <a:solidFill>
                  <a:srgbClr val="00B0F0"/>
                </a:solidFill>
              </a:rPr>
              <a:t>Rafael J. P. Schmitt and al. – Stanford </a:t>
            </a:r>
            <a:r>
              <a:rPr lang="fr-FR" sz="1100" dirty="0" err="1">
                <a:solidFill>
                  <a:srgbClr val="00B0F0"/>
                </a:solidFill>
              </a:rPr>
              <a:t>University</a:t>
            </a:r>
            <a:r>
              <a:rPr lang="fr-FR" sz="1100" dirty="0">
                <a:solidFill>
                  <a:srgbClr val="00B0F0"/>
                </a:solidFill>
              </a:rPr>
              <a:t> – </a:t>
            </a:r>
            <a:r>
              <a:rPr lang="fr-FR" sz="1100" dirty="0" err="1">
                <a:solidFill>
                  <a:srgbClr val="00B0F0"/>
                </a:solidFill>
              </a:rPr>
              <a:t>October</a:t>
            </a:r>
            <a:r>
              <a:rPr lang="fr-FR" sz="1100" dirty="0">
                <a:solidFill>
                  <a:srgbClr val="00B0F0"/>
                </a:solidFill>
              </a:rPr>
              <a:t> 2022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61" y="5605304"/>
            <a:ext cx="6731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US" sz="1100" dirty="0"/>
              <a:t>Potentials for storage-fed irrigation on a basin scale, accounting for storage-fed irrigation on currently irrigated and rainfed croplands. </a:t>
            </a:r>
            <a:endParaRPr lang="en-US" sz="1100" dirty="0"/>
          </a:p>
          <a:p>
            <a:pPr marL="342900" indent="-342900">
              <a:buAutoNum type="alphaUcParenBoth"/>
            </a:pPr>
            <a:r>
              <a:rPr lang="en-US" sz="1100" dirty="0"/>
              <a:t>Breakdown of basin-scale totals into storage-fed irrigation on currently irrigated land (hatched bar area) and on currently rainfed croplands to which irrigation could be extended in the future (</a:t>
            </a:r>
            <a:r>
              <a:rPr lang="en-US" sz="1100" dirty="0" err="1"/>
              <a:t>nonhatched</a:t>
            </a:r>
            <a:r>
              <a:rPr lang="en-US" sz="1100" dirty="0"/>
              <a:t> bar). </a:t>
            </a:r>
            <a:endParaRPr lang="en-US" sz="1100" dirty="0"/>
          </a:p>
        </p:txBody>
      </p:sp>
      <p:sp>
        <p:nvSpPr>
          <p:cNvPr id="4" name="Titre 1"/>
          <p:cNvSpPr txBox="1"/>
          <p:nvPr/>
        </p:nvSpPr>
        <p:spPr>
          <a:xfrm>
            <a:off x="0" y="1140321"/>
            <a:ext cx="6272047" cy="613434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b="1" i="1" dirty="0" err="1">
                <a:solidFill>
                  <a:schemeClr val="accent1"/>
                </a:solidFill>
              </a:rPr>
              <a:t>Climate</a:t>
            </a:r>
            <a:r>
              <a:rPr lang="fr-FR" sz="3500" b="1" i="1" dirty="0">
                <a:solidFill>
                  <a:schemeClr val="accent1"/>
                </a:solidFill>
              </a:rPr>
              <a:t> Change adaptation: </a:t>
            </a:r>
            <a:endParaRPr lang="fr-FR" sz="3500" b="1" i="1" dirty="0">
              <a:solidFill>
                <a:schemeClr val="accent1"/>
              </a:solidFill>
            </a:endParaRPr>
          </a:p>
          <a:p>
            <a:r>
              <a:rPr lang="fr-FR" sz="2400" b="1" i="1" dirty="0">
                <a:solidFill>
                  <a:schemeClr val="accent1"/>
                </a:solidFill>
              </a:rPr>
              <a:t>Food production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4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340"/>
    </mc:Choice>
    <mc:Fallback>
      <p:transition spd="slow" advTm="14434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06549" y="1772505"/>
            <a:ext cx="5762625" cy="5550491"/>
          </a:xfrm>
        </p:spPr>
        <p:txBody>
          <a:bodyPr anchor="t">
            <a:normAutofit/>
          </a:bodyPr>
          <a:lstStyle/>
          <a:p>
            <a:pPr lvl="1"/>
            <a:r>
              <a:rPr lang="en-GB" sz="2000" dirty="0"/>
              <a:t>More reservoirs are needed, but project development is very long and hazardous</a:t>
            </a:r>
            <a:endParaRPr lang="en-GB" sz="2000" dirty="0"/>
          </a:p>
          <a:p>
            <a:pPr lvl="1"/>
            <a:r>
              <a:rPr lang="en-US" sz="2000" dirty="0"/>
              <a:t>The public is largely not in favor of dams.</a:t>
            </a:r>
            <a:endParaRPr lang="en-US" sz="2000" dirty="0"/>
          </a:p>
          <a:p>
            <a:pPr lvl="1"/>
            <a:r>
              <a:rPr lang="en-US" sz="2000" b="1" dirty="0"/>
              <a:t>But Climate crisis changes the game.</a:t>
            </a:r>
            <a:endParaRPr lang="en-GB" sz="2000" b="1" dirty="0"/>
          </a:p>
          <a:p>
            <a:pPr lvl="1"/>
            <a:r>
              <a:rPr lang="en-US" sz="2000" dirty="0"/>
              <a:t>Advocates for the dam can be heard again</a:t>
            </a:r>
            <a:endParaRPr lang="en-US" sz="2000" dirty="0"/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We must improve:</a:t>
            </a:r>
            <a:endParaRPr lang="en-GB" sz="2000" dirty="0">
              <a:solidFill>
                <a:schemeClr val="accent1"/>
              </a:solidFill>
            </a:endParaRPr>
          </a:p>
          <a:p>
            <a:pPr lvl="1"/>
            <a:r>
              <a:rPr lang="en-GB" sz="2000" dirty="0"/>
              <a:t>E&amp;S impacts assessment and mitigation,</a:t>
            </a:r>
            <a:endParaRPr lang="en-GB" sz="2000" dirty="0"/>
          </a:p>
          <a:p>
            <a:pPr lvl="1"/>
            <a:r>
              <a:rPr lang="en-GB" sz="2000" dirty="0"/>
              <a:t>Fair share of the benefits among stakeholders</a:t>
            </a:r>
            <a:endParaRPr lang="en-GB" sz="2000" dirty="0"/>
          </a:p>
          <a:p>
            <a:pPr lvl="1"/>
            <a:r>
              <a:rPr lang="en-GB" sz="2000" dirty="0"/>
              <a:t>Fair comparison between the solutions</a:t>
            </a:r>
            <a:endParaRPr lang="en-GB" sz="2000" dirty="0"/>
          </a:p>
          <a:p>
            <a:pPr lvl="1"/>
            <a:r>
              <a:rPr lang="en-GB" sz="2000" b="1" dirty="0"/>
              <a:t>Improved communication with the public, the media and the decision makers.</a:t>
            </a:r>
            <a:endParaRPr lang="en-GB" sz="2000" b="1" dirty="0"/>
          </a:p>
        </p:txBody>
      </p:sp>
      <p:sp>
        <p:nvSpPr>
          <p:cNvPr id="4" name="Titre 1"/>
          <p:cNvSpPr txBox="1"/>
          <p:nvPr/>
        </p:nvSpPr>
        <p:spPr>
          <a:xfrm>
            <a:off x="1" y="1140321"/>
            <a:ext cx="5615061" cy="6321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1" dirty="0" err="1">
                <a:solidFill>
                  <a:schemeClr val="accent1"/>
                </a:solidFill>
              </a:rPr>
              <a:t>Gaining</a:t>
            </a:r>
            <a:r>
              <a:rPr lang="fr-FR" sz="2400" b="1" i="1" dirty="0">
                <a:solidFill>
                  <a:schemeClr val="accent1"/>
                </a:solidFill>
              </a:rPr>
              <a:t> Public Acceptance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400" b="1" i="1" dirty="0">
              <a:solidFill>
                <a:schemeClr val="accent1"/>
              </a:solidFill>
            </a:endParaRPr>
          </a:p>
        </p:txBody>
      </p:sp>
      <p:pic>
        <p:nvPicPr>
          <p:cNvPr id="7" name="Image 6" descr="Une image contenant personne, Visage humain, Danse, doigt&#10;&#10;Description générée automatiquemen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2" y="1896762"/>
            <a:ext cx="5145336" cy="3428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55"/>
    </mc:Choice>
    <mc:Fallback>
      <p:transition spd="slow" advTm="8045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900267"/>
            <a:ext cx="6385429" cy="397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500" dirty="0">
                <a:solidFill>
                  <a:schemeClr val="tx2"/>
                </a:solidFill>
              </a:rPr>
              <a:t>More water storage for a warmer world</a:t>
            </a:r>
            <a:endParaRPr lang="en-GB" sz="45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45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sz="4500" dirty="0">
                <a:solidFill>
                  <a:schemeClr val="tx2"/>
                </a:solidFill>
              </a:rPr>
              <a:t>Sustainable </a:t>
            </a:r>
            <a:r>
              <a:rPr lang="en-GB" sz="4500">
                <a:solidFill>
                  <a:schemeClr val="tx2"/>
                </a:solidFill>
              </a:rPr>
              <a:t>and safe dams </a:t>
            </a:r>
            <a:r>
              <a:rPr lang="en-GB" sz="4500" dirty="0">
                <a:solidFill>
                  <a:schemeClr val="tx2"/>
                </a:solidFill>
              </a:rPr>
              <a:t>for a better future</a:t>
            </a:r>
            <a:endParaRPr lang="en-GB" sz="450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"/>
          <a:srcRect l="1649" r="33906" b="1"/>
          <a:stretch>
            <a:fillRect/>
          </a:stretch>
        </p:blipFill>
        <p:spPr>
          <a:xfrm>
            <a:off x="6549656" y="1072706"/>
            <a:ext cx="5642344" cy="562529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60"/>
    </mc:Choice>
    <mc:Fallback>
      <p:transition spd="slow" advTm="158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Major challenges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/>
              <a:t>Dam safety</a:t>
            </a:r>
            <a:endParaRPr lang="en-GB" dirty="0"/>
          </a:p>
          <a:p>
            <a:r>
              <a:rPr lang="en-GB" dirty="0"/>
              <a:t>New hazard related to climate change</a:t>
            </a:r>
            <a:endParaRPr lang="en-GB" dirty="0"/>
          </a:p>
          <a:p>
            <a:r>
              <a:rPr lang="en-GB" dirty="0"/>
              <a:t>Sustainability</a:t>
            </a:r>
            <a:endParaRPr lang="en-GB" dirty="0"/>
          </a:p>
          <a:p>
            <a:r>
              <a:rPr lang="en-GB" dirty="0"/>
              <a:t>Public acceptance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New opportunities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/>
              <a:t>Energy transition</a:t>
            </a:r>
            <a:endParaRPr lang="en-GB" dirty="0"/>
          </a:p>
          <a:p>
            <a:r>
              <a:rPr lang="en-GB" dirty="0"/>
              <a:t>Mitigation and adaptation to the climate crisis</a:t>
            </a:r>
            <a:endParaRPr lang="en-GB" dirty="0"/>
          </a:p>
          <a:p>
            <a:endParaRPr lang="en-GB" dirty="0"/>
          </a:p>
        </p:txBody>
      </p:sp>
      <p:pic>
        <p:nvPicPr>
          <p:cNvPr id="4" name="Image 3" descr="Une image contenant texte, balle, dessin humoristique&#10;&#10;Description générée automatiquemen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2" y="2396359"/>
            <a:ext cx="3467098" cy="2596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53600" y="2501463"/>
            <a:ext cx="1492469" cy="525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15196" y="2764221"/>
            <a:ext cx="1492469" cy="525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95192" y="1929531"/>
            <a:ext cx="5763076" cy="436502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 safety is ICOLD's highest value.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Since the beginning of its history, almost a century ago, improving the safety of dams has been ICOLD's main mission. Great success has been achieved and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failure rate of dams has decreased dramatically throughout the 20th century. 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However, since the beginning of the 21st century, this trend seems to be in question, as evidenced by the recrudescence of dam failures observed worldwide. 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"/>
          <a:srcRect b="8559"/>
          <a:stretch>
            <a:fillRect/>
          </a:stretch>
        </p:blipFill>
        <p:spPr>
          <a:xfrm>
            <a:off x="1017036" y="1345716"/>
            <a:ext cx="3962443" cy="23719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b="8436"/>
          <a:stretch>
            <a:fillRect/>
          </a:stretch>
        </p:blipFill>
        <p:spPr>
          <a:xfrm>
            <a:off x="1017036" y="3896090"/>
            <a:ext cx="3963803" cy="229010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ZoneTexte 8"/>
          <p:cNvSpPr txBox="1"/>
          <p:nvPr/>
        </p:nvSpPr>
        <p:spPr>
          <a:xfrm rot="16200000">
            <a:off x="-861448" y="3404967"/>
            <a:ext cx="28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ICOLD Bulletin 188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3986529" y="5303094"/>
            <a:ext cx="783771" cy="793102"/>
          </a:xfrm>
          <a:prstGeom prst="ellipse">
            <a:avLst/>
          </a:prstGeom>
          <a:noFill/>
          <a:ln w="254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 txBox="1"/>
          <p:nvPr/>
        </p:nvSpPr>
        <p:spPr>
          <a:xfrm>
            <a:off x="4378414" y="1255716"/>
            <a:ext cx="4502723" cy="6321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i="1" dirty="0">
                <a:solidFill>
                  <a:schemeClr val="accent1"/>
                </a:solidFill>
              </a:rPr>
              <a:t>Dam safety</a:t>
            </a:r>
            <a:endParaRPr lang="en-GB" sz="32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85"/>
    </mc:Choice>
    <mc:Fallback>
      <p:transition spd="slow" advTm="747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/>
          <p:nvPr/>
        </p:nvSpPr>
        <p:spPr>
          <a:xfrm>
            <a:off x="934464" y="2181033"/>
            <a:ext cx="4947661" cy="4379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UNU report 2021 : very negative view on the World dam portfolio</a:t>
            </a:r>
            <a:endParaRPr lang="en-US" sz="2000" dirty="0"/>
          </a:p>
          <a:p>
            <a:r>
              <a:rPr lang="en-US" sz="2000" dirty="0"/>
              <a:t>It is critical to maintain our 60.000 existing dams.</a:t>
            </a:r>
            <a:endParaRPr lang="en-US" sz="2000" dirty="0"/>
          </a:p>
          <a:p>
            <a:r>
              <a:rPr lang="en-US" sz="2000" dirty="0"/>
              <a:t>If properly maintained and safely operated, the lifetime of dams can be centuries.</a:t>
            </a:r>
            <a:endParaRPr lang="en-US" sz="2000" dirty="0"/>
          </a:p>
          <a:p>
            <a:r>
              <a:rPr lang="en-US" sz="2000" dirty="0"/>
              <a:t>Maintenance includes periodic safety review (5-10 years) and adequate financial resources. </a:t>
            </a:r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Efficient water management, maintenance, rehabilitation, reengineering of existing facilities to meet the future use.</a:t>
            </a:r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GB" sz="2000" dirty="0"/>
              <a:t>Sedimentation management must be improved</a:t>
            </a:r>
            <a:endParaRPr lang="en-US" sz="2000" dirty="0"/>
          </a:p>
          <a:p>
            <a:pPr lvl="1"/>
            <a:endParaRPr lang="en-GB" sz="1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9758" y="1086084"/>
            <a:ext cx="4900899" cy="24072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677" y="4439510"/>
            <a:ext cx="5087060" cy="2162477"/>
          </a:xfrm>
          <a:prstGeom prst="rect">
            <a:avLst/>
          </a:prstGeom>
        </p:spPr>
      </p:pic>
      <p:pic>
        <p:nvPicPr>
          <p:cNvPr id="11" name="Image 10" descr="Une image contenant texte, capture d’écran, Tracé, Polic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618" y="3525462"/>
            <a:ext cx="2433178" cy="845529"/>
          </a:xfrm>
          <a:prstGeom prst="rect">
            <a:avLst/>
          </a:prstGeom>
        </p:spPr>
      </p:pic>
      <p:sp>
        <p:nvSpPr>
          <p:cNvPr id="5" name="Titre 1"/>
          <p:cNvSpPr txBox="1"/>
          <p:nvPr/>
        </p:nvSpPr>
        <p:spPr>
          <a:xfrm>
            <a:off x="0" y="1250302"/>
            <a:ext cx="6885992" cy="9703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re 1"/>
          <p:cNvSpPr txBox="1"/>
          <p:nvPr/>
        </p:nvSpPr>
        <p:spPr>
          <a:xfrm>
            <a:off x="0" y="1333734"/>
            <a:ext cx="6518753" cy="632184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i="1" dirty="0">
                <a:solidFill>
                  <a:schemeClr val="accent1"/>
                </a:solidFill>
              </a:rPr>
              <a:t>Dam safety: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an ageing portfolio of dams</a:t>
            </a:r>
            <a:r>
              <a:rPr lang="en-GB" sz="3200" b="1" i="1" dirty="0">
                <a:solidFill>
                  <a:schemeClr val="accent1"/>
                </a:solidFill>
              </a:rPr>
              <a:t> </a:t>
            </a:r>
            <a:endParaRPr lang="en-GB" sz="32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85"/>
    </mc:Choice>
    <mc:Fallback>
      <p:transition spd="slow" advTm="747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780" y="2409023"/>
            <a:ext cx="4618172" cy="378983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vert="horz" lIns="68580" tIns="34290" rIns="68580" bIns="34290" rtlCol="0" anchor="t">
            <a:normAutofit fontScale="32500" lnSpcReduction="20000"/>
          </a:bodyPr>
          <a:lstStyle/>
          <a:p>
            <a:pPr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5500" dirty="0"/>
              <a:t>Human activities, principally </a:t>
            </a:r>
            <a:r>
              <a:rPr lang="en-US" sz="5500" b="1" dirty="0"/>
              <a:t>through</a:t>
            </a:r>
            <a:r>
              <a:rPr lang="en-US" sz="5500" dirty="0"/>
              <a:t> emissions of GHG, have caused </a:t>
            </a:r>
            <a:r>
              <a:rPr lang="en-US" sz="5500" b="1" dirty="0"/>
              <a:t>global warming</a:t>
            </a:r>
            <a:r>
              <a:rPr lang="en-US" sz="5500" dirty="0"/>
              <a:t>, with global surface temperature increase reaching </a:t>
            </a:r>
            <a:r>
              <a:rPr lang="en-US" sz="5500" b="1" dirty="0"/>
              <a:t>1.2°C</a:t>
            </a:r>
            <a:r>
              <a:rPr lang="en-US" sz="5500" dirty="0"/>
              <a:t>.</a:t>
            </a:r>
            <a:endParaRPr lang="en-US" sz="5500" dirty="0"/>
          </a:p>
          <a:p>
            <a:pPr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5500" dirty="0"/>
              <a:t>The range of future temperature increase is large and depends on our actions to reduce GHG emissions.</a:t>
            </a:r>
            <a:endParaRPr lang="en-US" sz="5500" dirty="0"/>
          </a:p>
          <a:p>
            <a:pPr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5500" dirty="0"/>
              <a:t>Human influence has increased the frequency and intensity of </a:t>
            </a:r>
            <a:r>
              <a:rPr lang="en-US" sz="5500" b="1" dirty="0"/>
              <a:t>extreme events</a:t>
            </a:r>
            <a:r>
              <a:rPr lang="en-US" sz="5500" dirty="0"/>
              <a:t>, </a:t>
            </a:r>
            <a:r>
              <a:rPr lang="en-US" sz="5500" b="1" dirty="0"/>
              <a:t>heatwaves, droughts  and floods.</a:t>
            </a:r>
            <a:endParaRPr lang="en-US" sz="5500" b="1" dirty="0"/>
          </a:p>
          <a:p>
            <a:pPr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5500" b="1" dirty="0"/>
              <a:t>Recrudescence of incidents or failure in flood condition in the last decade</a:t>
            </a:r>
            <a:endParaRPr lang="en-US" sz="5500" b="1" dirty="0"/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825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1"/>
          <a:srcRect l="15673" t="6973" r="16437"/>
          <a:stretch>
            <a:fillRect/>
          </a:stretch>
        </p:blipFill>
        <p:spPr>
          <a:xfrm>
            <a:off x="6460807" y="1816658"/>
            <a:ext cx="5731193" cy="441523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30895" y="6154841"/>
            <a:ext cx="62933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ICOLD Q107 – General Report – 2022 - </a:t>
            </a:r>
            <a:r>
              <a:rPr lang="fr-FR" sz="1350" dirty="0"/>
              <a:t>figure and data </a:t>
            </a:r>
            <a:r>
              <a:rPr lang="fr-FR" sz="1350" dirty="0" err="1"/>
              <a:t>from</a:t>
            </a:r>
            <a:r>
              <a:rPr lang="fr-FR" sz="1350" dirty="0"/>
              <a:t> IPCC (2021)</a:t>
            </a:r>
            <a:endParaRPr lang="en-GB" sz="1350" dirty="0"/>
          </a:p>
        </p:txBody>
      </p:sp>
      <p:sp>
        <p:nvSpPr>
          <p:cNvPr id="3" name="Titre 1"/>
          <p:cNvSpPr txBox="1"/>
          <p:nvPr/>
        </p:nvSpPr>
        <p:spPr>
          <a:xfrm>
            <a:off x="0" y="1286242"/>
            <a:ext cx="7574692" cy="632184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i="1" dirty="0">
                <a:solidFill>
                  <a:schemeClr val="accent1"/>
                </a:solidFill>
              </a:rPr>
              <a:t>Dam safety: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climate change create new hazards</a:t>
            </a:r>
            <a:endParaRPr lang="en-GB" sz="32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12"/>
    </mc:Choice>
    <mc:Fallback>
      <p:transition spd="slow" advTm="477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8" y="1538613"/>
            <a:ext cx="3600000" cy="244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10"/>
          <p:cNvGrpSpPr>
            <a:grpSpLocks noChangeAspect="1"/>
          </p:cNvGrpSpPr>
          <p:nvPr/>
        </p:nvGrpSpPr>
        <p:grpSpPr bwMode="auto">
          <a:xfrm>
            <a:off x="4512018" y="1635867"/>
            <a:ext cx="3588374" cy="2445615"/>
            <a:chOff x="7620" y="0"/>
            <a:chExt cx="5452110" cy="3713553"/>
          </a:xfrm>
        </p:grpSpPr>
        <p:pic>
          <p:nvPicPr>
            <p:cNvPr id="7" name="Imag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" y="0"/>
              <a:ext cx="5452110" cy="3634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 de texte 2"/>
            <p:cNvSpPr txBox="1">
              <a:spLocks noChangeArrowheads="1"/>
            </p:cNvSpPr>
            <p:nvPr/>
          </p:nvSpPr>
          <p:spPr bwMode="auto">
            <a:xfrm>
              <a:off x="7620" y="3327993"/>
              <a:ext cx="5452110" cy="3855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050" b="1" dirty="0" err="1">
                  <a:solidFill>
                    <a:srgbClr val="0070C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Xinfa</a:t>
              </a:r>
              <a:r>
                <a:rPr lang="fr-FR" altLang="fr-FR" sz="1050" b="1" dirty="0">
                  <a:solidFill>
                    <a:srgbClr val="0070C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dam (China) </a:t>
              </a:r>
              <a:r>
                <a:rPr lang="fr-FR" altLang="fr-FR" sz="1050" b="1" dirty="0" err="1">
                  <a:solidFill>
                    <a:srgbClr val="0070C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failure</a:t>
              </a:r>
              <a:r>
                <a:rPr lang="fr-FR" altLang="fr-FR" sz="1050" b="1" dirty="0">
                  <a:solidFill>
                    <a:srgbClr val="0070C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by </a:t>
              </a:r>
              <a:r>
                <a:rPr lang="fr-FR" altLang="fr-FR" sz="1050" b="1" dirty="0" err="1">
                  <a:solidFill>
                    <a:srgbClr val="0070C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overtopping</a:t>
              </a:r>
              <a:r>
                <a:rPr lang="fr-FR" altLang="fr-FR" sz="1050" b="1" dirty="0">
                  <a:solidFill>
                    <a:srgbClr val="0070C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 (July 2021)</a:t>
              </a:r>
              <a:endParaRPr lang="fr-FR" altLang="fr-FR" sz="105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pic>
        <p:nvPicPr>
          <p:cNvPr id="10" name="Image 13" descr="https://folhalivre.com.br/wp-content/uploads/2021/12/barragem-rompe-em-itambe-no-sudoeste-da-bahia-e-prefeitura-pede-evacuacao-de-moradores.jpg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6" b="-8091"/>
          <a:stretch>
            <a:fillRect/>
          </a:stretch>
        </p:blipFill>
        <p:spPr bwMode="auto">
          <a:xfrm>
            <a:off x="500624" y="4106453"/>
            <a:ext cx="3600000" cy="23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506396" y="6152793"/>
            <a:ext cx="3594228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100" b="1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Igua</a:t>
            </a:r>
            <a:r>
              <a:rPr lang="fr-FR" altLang="fr-FR" sz="11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dam – Brazil (</a:t>
            </a:r>
            <a:r>
              <a:rPr lang="fr-FR" altLang="fr-FR" sz="1100" b="1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Dec</a:t>
            </a:r>
            <a:r>
              <a:rPr lang="fr-FR" altLang="fr-FR" sz="11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2021)</a:t>
            </a:r>
            <a:endParaRPr lang="fr-FR" altLang="fr-FR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539552" y="3845024"/>
            <a:ext cx="3588374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100" b="1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Edenville</a:t>
            </a:r>
            <a:r>
              <a:rPr lang="fr-FR" altLang="fr-FR" sz="11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dam – USA (May 2020)</a:t>
            </a:r>
            <a:endParaRPr lang="fr-FR" altLang="fr-FR" sz="1100" b="1" dirty="0">
              <a:solidFill>
                <a:srgbClr val="0070C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-1943722" y="3765391"/>
            <a:ext cx="4390083" cy="369332"/>
          </a:xfrm>
          <a:prstGeom prst="rect">
            <a:avLst/>
          </a:prstGeom>
          <a:solidFill>
            <a:srgbClr val="69D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Recrudescence of failure during flood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/>
          <a:srcRect t="7070" b="11610"/>
          <a:stretch>
            <a:fillRect/>
          </a:stretch>
        </p:blipFill>
        <p:spPr>
          <a:xfrm>
            <a:off x="4576708" y="4095144"/>
            <a:ext cx="3394987" cy="2093907"/>
          </a:xfrm>
          <a:prstGeom prst="rect">
            <a:avLst/>
          </a:prstGeom>
        </p:spPr>
      </p:pic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4576708" y="6152793"/>
            <a:ext cx="3394987" cy="253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5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Abu Mansour dam (</a:t>
            </a:r>
            <a:r>
              <a:rPr lang="fr-FR" altLang="fr-FR" sz="1050" b="1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Libya</a:t>
            </a:r>
            <a:r>
              <a:rPr lang="fr-FR" altLang="fr-FR" sz="105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) (Sept. 2023)</a:t>
            </a:r>
            <a:endParaRPr lang="fr-FR" altLang="fr-FR" sz="1050" b="1" dirty="0">
              <a:solidFill>
                <a:srgbClr val="0070C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/>
          <a:srcRect b="50315"/>
          <a:stretch>
            <a:fillRect/>
          </a:stretch>
        </p:blipFill>
        <p:spPr>
          <a:xfrm>
            <a:off x="8095377" y="1739729"/>
            <a:ext cx="4079212" cy="2048597"/>
          </a:xfrm>
          <a:prstGeom prst="rect">
            <a:avLst/>
          </a:prstGeom>
        </p:spPr>
      </p:pic>
      <p:sp>
        <p:nvSpPr>
          <p:cNvPr id="20" name="Zone de texte 2"/>
          <p:cNvSpPr txBox="1">
            <a:spLocks noChangeArrowheads="1"/>
          </p:cNvSpPr>
          <p:nvPr/>
        </p:nvSpPr>
        <p:spPr bwMode="auto">
          <a:xfrm>
            <a:off x="8137557" y="3825942"/>
            <a:ext cx="3594228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100" b="1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Chungthang</a:t>
            </a:r>
            <a:r>
              <a:rPr lang="fr-FR" altLang="fr-FR" sz="11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CFRD dam – </a:t>
            </a:r>
            <a:r>
              <a:rPr lang="fr-FR" altLang="fr-FR" sz="1100" b="1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India</a:t>
            </a:r>
            <a:r>
              <a:rPr lang="fr-FR" altLang="fr-FR" sz="11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(</a:t>
            </a:r>
            <a:r>
              <a:rPr lang="fr-FR" altLang="fr-FR" sz="1100" b="1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October</a:t>
            </a:r>
            <a:r>
              <a:rPr lang="fr-FR" altLang="fr-FR" sz="11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2023)</a:t>
            </a:r>
            <a:endParaRPr lang="fr-FR" altLang="fr-FR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re 1"/>
          <p:cNvSpPr txBox="1"/>
          <p:nvPr/>
        </p:nvSpPr>
        <p:spPr>
          <a:xfrm>
            <a:off x="0" y="1094874"/>
            <a:ext cx="6968359" cy="632184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i="1" dirty="0">
                <a:solidFill>
                  <a:schemeClr val="accent1"/>
                </a:solidFill>
              </a:rPr>
              <a:t>Dam safety: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Many failures during flood in the last decade</a:t>
            </a:r>
            <a:endParaRPr lang="en-GB" sz="2400" b="1" i="1" dirty="0">
              <a:solidFill>
                <a:schemeClr val="accent1"/>
              </a:solidFill>
            </a:endParaRPr>
          </a:p>
        </p:txBody>
      </p:sp>
      <p:pic>
        <p:nvPicPr>
          <p:cNvPr id="16" name="Image 15" descr="Une image contenant arbre, eau, plein air, montagne&#10;&#10;Description générée automatiquemen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6"/>
          <a:stretch>
            <a:fillRect/>
          </a:stretch>
        </p:blipFill>
        <p:spPr>
          <a:xfrm>
            <a:off x="8137557" y="4141390"/>
            <a:ext cx="3732666" cy="1972852"/>
          </a:xfrm>
          <a:prstGeom prst="rect">
            <a:avLst/>
          </a:prstGeom>
        </p:spPr>
      </p:pic>
      <p:sp>
        <p:nvSpPr>
          <p:cNvPr id="21" name="Zone de texte 2"/>
          <p:cNvSpPr txBox="1">
            <a:spLocks noChangeArrowheads="1"/>
          </p:cNvSpPr>
          <p:nvPr/>
        </p:nvSpPr>
        <p:spPr bwMode="auto">
          <a:xfrm>
            <a:off x="8137557" y="6117367"/>
            <a:ext cx="3594228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1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14 de </a:t>
            </a:r>
            <a:r>
              <a:rPr lang="fr-FR" altLang="fr-FR" sz="1100" b="1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Julho</a:t>
            </a:r>
            <a:r>
              <a:rPr lang="fr-FR" altLang="fr-FR" sz="110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dam– Rio Grande do Sur (May.  2024)</a:t>
            </a:r>
            <a:endParaRPr lang="fr-FR" altLang="fr-FR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 de texte 2"/>
          <p:cNvSpPr txBox="1">
            <a:spLocks noChangeArrowheads="1"/>
          </p:cNvSpPr>
          <p:nvPr/>
        </p:nvSpPr>
        <p:spPr bwMode="auto">
          <a:xfrm>
            <a:off x="8201811" y="6905323"/>
            <a:ext cx="3901166" cy="253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5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Bu Mansour dam (</a:t>
            </a:r>
            <a:r>
              <a:rPr lang="fr-FR" altLang="fr-FR" sz="1050" b="1" dirty="0" err="1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Libya</a:t>
            </a:r>
            <a:r>
              <a:rPr lang="fr-FR" altLang="fr-FR" sz="1050" b="1" dirty="0">
                <a:solidFill>
                  <a:srgbClr val="0070C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) -(Sept 2023)</a:t>
            </a:r>
            <a:endParaRPr lang="fr-FR" altLang="fr-FR" sz="1050" b="1" dirty="0">
              <a:solidFill>
                <a:srgbClr val="0070C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977430" y="1613324"/>
            <a:ext cx="5762625" cy="5068200"/>
          </a:xfrm>
        </p:spPr>
        <p:txBody>
          <a:bodyPr anchor="t">
            <a:normAutofit fontScale="92500" lnSpcReduction="10000"/>
          </a:bodyPr>
          <a:lstStyle/>
          <a:p>
            <a:pPr lvl="1"/>
            <a:r>
              <a:rPr lang="en-GB" sz="2000" dirty="0"/>
              <a:t>Reduction of carbon footprint of dam construction</a:t>
            </a:r>
            <a:endParaRPr lang="en-GB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600" dirty="0"/>
              <a:t>Concrete dams have a high carbon footprint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600" dirty="0"/>
              <a:t>ICOLD launched an initiative to promote dam sustainability</a:t>
            </a:r>
            <a:endParaRPr lang="en-GB" sz="1600" dirty="0"/>
          </a:p>
          <a:p>
            <a:pPr lvl="1"/>
            <a:r>
              <a:rPr lang="en-GB" sz="2000" dirty="0"/>
              <a:t>New approaches for sedimentation control </a:t>
            </a:r>
            <a:endParaRPr lang="en-GB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600" dirty="0"/>
              <a:t>Sluicing and flushing sediments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600" dirty="0"/>
              <a:t>Sediment diversion tunnel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600" dirty="0"/>
              <a:t>Basin management approach</a:t>
            </a:r>
            <a:endParaRPr lang="en-GB" sz="1600" dirty="0"/>
          </a:p>
          <a:p>
            <a:pPr lvl="1"/>
            <a:r>
              <a:rPr lang="en-GB" sz="2000" dirty="0"/>
              <a:t>New type of dams with reduced E&amp;S impacts </a:t>
            </a:r>
            <a:endParaRPr lang="en-GB" sz="2000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off-river dams with pumped or gravity-fed reservoir</a:t>
            </a:r>
            <a:endParaRPr lang="en-GB" sz="1600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dams at sea, </a:t>
            </a:r>
            <a:endParaRPr lang="en-GB" sz="1600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dam raising…</a:t>
            </a:r>
            <a:endParaRPr lang="en-GB" sz="1600" dirty="0"/>
          </a:p>
          <a:p>
            <a:pPr lvl="1"/>
            <a:r>
              <a:rPr lang="en-GB" sz="2000" dirty="0"/>
              <a:t>Preservation/ improvement of the biodiversity</a:t>
            </a:r>
            <a:endParaRPr lang="en-GB" sz="2000" dirty="0"/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Ensuring the biological continuity of rivers (fish ladder…)</a:t>
            </a:r>
            <a:endParaRPr lang="en-GB" sz="1600" dirty="0"/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Decommissioning of dams that are no longer useful</a:t>
            </a:r>
            <a:endParaRPr lang="en-US" sz="1600" dirty="0"/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Maintaining (or providing…) ecological flow during dry period and drought</a:t>
            </a:r>
            <a:endParaRPr lang="en-GB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126" y="2220686"/>
            <a:ext cx="3143689" cy="2829320"/>
          </a:xfrm>
          <a:prstGeom prst="rect">
            <a:avLst/>
          </a:prstGeom>
        </p:spPr>
      </p:pic>
      <p:sp>
        <p:nvSpPr>
          <p:cNvPr id="7" name="Titre 1"/>
          <p:cNvSpPr txBox="1"/>
          <p:nvPr/>
        </p:nvSpPr>
        <p:spPr>
          <a:xfrm>
            <a:off x="0" y="1250302"/>
            <a:ext cx="6885992" cy="9703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re 1"/>
          <p:cNvSpPr txBox="1"/>
          <p:nvPr/>
        </p:nvSpPr>
        <p:spPr>
          <a:xfrm>
            <a:off x="0" y="1094874"/>
            <a:ext cx="6968359" cy="6321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i="1" dirty="0">
                <a:solidFill>
                  <a:schemeClr val="accent1"/>
                </a:solidFill>
              </a:rPr>
              <a:t>Sustainability :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We have to implement sustainable dams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4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55"/>
    </mc:Choice>
    <mc:Fallback>
      <p:transition spd="slow" advTm="804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0462" y="1140321"/>
            <a:ext cx="5692277" cy="1051085"/>
          </a:xfrm>
        </p:spPr>
        <p:txBody>
          <a:bodyPr anchor="t">
            <a:normAutofit fontScale="90000"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More reservoirs are needed for water management in a warmer world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5063" y="2152742"/>
            <a:ext cx="5763076" cy="4365020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/>
              <a:t>Annual/seasonal regulation</a:t>
            </a:r>
            <a:r>
              <a:rPr lang="en-GB" sz="2000" dirty="0"/>
              <a:t>: </a:t>
            </a:r>
            <a:r>
              <a:rPr lang="en-US" sz="2100" dirty="0"/>
              <a:t>Excess water from the rainy season is released during the dry season when needed for crop growth in irrigated agriculture.</a:t>
            </a:r>
            <a:endParaRPr lang="en-US" sz="2100" dirty="0"/>
          </a:p>
          <a:p>
            <a:r>
              <a:rPr lang="en-GB" sz="2000" b="1" dirty="0"/>
              <a:t>Interannual regulation </a:t>
            </a:r>
            <a:r>
              <a:rPr lang="en-GB" sz="2000" dirty="0"/>
              <a:t>: large flood are stored and released during the following dry period.</a:t>
            </a:r>
            <a:endParaRPr lang="en-GB" sz="2000" dirty="0"/>
          </a:p>
          <a:p>
            <a:r>
              <a:rPr lang="en-GB" sz="2000" b="1" dirty="0"/>
              <a:t>Water supply for irrigation: </a:t>
            </a:r>
            <a:r>
              <a:rPr lang="en-GB" sz="2000" dirty="0"/>
              <a:t>40% of the total food production .</a:t>
            </a:r>
            <a:endParaRPr lang="en-GB" sz="2000" dirty="0"/>
          </a:p>
          <a:p>
            <a:r>
              <a:rPr lang="en-GB" sz="2000" b="1" dirty="0"/>
              <a:t>Water supply for communities </a:t>
            </a:r>
            <a:r>
              <a:rPr lang="en-GB" sz="2000" dirty="0"/>
              <a:t>(including mega cities).</a:t>
            </a:r>
            <a:endParaRPr lang="en-GB" sz="2000" dirty="0"/>
          </a:p>
          <a:p>
            <a:r>
              <a:rPr lang="en-GB" sz="2000" dirty="0"/>
              <a:t>Mitigation of more severe and more frequent </a:t>
            </a:r>
            <a:r>
              <a:rPr lang="en-GB" sz="2000" b="1" dirty="0"/>
              <a:t>droughts.</a:t>
            </a:r>
            <a:endParaRPr lang="en-GB" sz="2000" b="1" dirty="0"/>
          </a:p>
          <a:p>
            <a:r>
              <a:rPr lang="en-GB" sz="2000" b="1" dirty="0"/>
              <a:t>Flood</a:t>
            </a:r>
            <a:r>
              <a:rPr lang="en-GB" sz="2000" dirty="0"/>
              <a:t> </a:t>
            </a:r>
            <a:r>
              <a:rPr lang="en-GB" sz="2000" b="1" dirty="0"/>
              <a:t>protection</a:t>
            </a:r>
            <a:r>
              <a:rPr lang="en-GB" sz="2000" dirty="0"/>
              <a:t>: big reservoir to store the flood or smaller flood control dam.</a:t>
            </a:r>
            <a:endParaRPr lang="en-GB" sz="2000" dirty="0"/>
          </a:p>
          <a:p>
            <a:r>
              <a:rPr lang="en-GB" sz="2000" b="1" dirty="0"/>
              <a:t>Water transfers </a:t>
            </a:r>
            <a:r>
              <a:rPr lang="en-GB" sz="2000" dirty="0"/>
              <a:t>to deal with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uneven geographic distribution of water.</a:t>
            </a:r>
            <a:endParaRPr lang="en-GB" sz="2000" dirty="0"/>
          </a:p>
        </p:txBody>
      </p:sp>
      <p:pic>
        <p:nvPicPr>
          <p:cNvPr id="5" name="Image 4" descr="Une image contenant plein air, barrage, ciel, nuage&#10;&#10;Description générée automatiquement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/>
          <a:stretch>
            <a:fillRect/>
          </a:stretch>
        </p:blipFill>
        <p:spPr>
          <a:xfrm>
            <a:off x="74803" y="2939626"/>
            <a:ext cx="4837439" cy="36272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797" y="1704583"/>
            <a:ext cx="51858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atersheds with significant reservoir capacity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regulation are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resilient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water resource changes and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vulnerable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climate change, with storage acting as a buffer against climate change.</a:t>
            </a:r>
            <a:endParaRPr lang="fr-F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/>
          <p:nvPr/>
        </p:nvSpPr>
        <p:spPr>
          <a:xfrm>
            <a:off x="1" y="1140321"/>
            <a:ext cx="5615061" cy="632184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i="1" dirty="0">
                <a:solidFill>
                  <a:schemeClr val="accent1"/>
                </a:solidFill>
              </a:rPr>
              <a:t>Climate</a:t>
            </a:r>
            <a:r>
              <a:rPr lang="fr-FR" sz="2400" b="1" i="1" dirty="0">
                <a:solidFill>
                  <a:schemeClr val="accent1"/>
                </a:solidFill>
              </a:rPr>
              <a:t> change adaptation</a:t>
            </a:r>
            <a:endParaRPr lang="fr-FR" sz="2400" b="1" i="1" dirty="0">
              <a:solidFill>
                <a:schemeClr val="accent1"/>
              </a:solidFill>
            </a:endParaRPr>
          </a:p>
          <a:p>
            <a:r>
              <a:rPr lang="fr-FR" sz="2400" b="1" i="1" dirty="0">
                <a:solidFill>
                  <a:schemeClr val="accent1"/>
                </a:solidFill>
              </a:rPr>
              <a:t> water management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4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85"/>
    </mc:Choice>
    <mc:Fallback>
      <p:transition spd="slow" advTm="747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 rotWithShape="1">
          <a:blip r:embed="rId1"/>
          <a:srcRect r="2" b="458"/>
          <a:stretch>
            <a:fillRect/>
          </a:stretch>
        </p:blipFill>
        <p:spPr>
          <a:xfrm>
            <a:off x="254929" y="2282025"/>
            <a:ext cx="5679147" cy="3487230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6403912" y="1221791"/>
            <a:ext cx="5440758" cy="524280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The use of low-emission or zero-emission</a:t>
            </a:r>
            <a:r>
              <a:rPr lang="en-US" sz="2000" dirty="0"/>
              <a:t> </a:t>
            </a:r>
            <a:r>
              <a:rPr lang="en-US" sz="2000" b="1" dirty="0"/>
              <a:t>renewable clean energy </a:t>
            </a:r>
            <a:r>
              <a:rPr lang="en-US" sz="2000" dirty="0"/>
              <a:t>to replace traditional fossil energy is a </a:t>
            </a:r>
            <a:r>
              <a:rPr lang="en-US" sz="2000" b="1" dirty="0"/>
              <a:t>critical </a:t>
            </a:r>
            <a:r>
              <a:rPr lang="en-US" sz="2000" dirty="0"/>
              <a:t>measure to slow down the impact of global climate change in the future. 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1" dirty="0"/>
              <a:t>Hydropower today is </a:t>
            </a:r>
            <a:r>
              <a:rPr lang="en-US" sz="2000" dirty="0"/>
              <a:t> </a:t>
            </a:r>
            <a:r>
              <a:rPr lang="en-US" sz="2000" b="1" dirty="0"/>
              <a:t>50% of the world renewable energy production</a:t>
            </a:r>
            <a:r>
              <a:rPr lang="en-US" sz="2000" dirty="0"/>
              <a:t>.</a:t>
            </a:r>
            <a:endParaRPr lang="en-US" sz="2000" b="1" dirty="0"/>
          </a:p>
          <a:p>
            <a:pPr>
              <a:spcAft>
                <a:spcPts val="600"/>
              </a:spcAft>
            </a:pPr>
            <a:r>
              <a:rPr lang="en-US" sz="2000" b="1" dirty="0"/>
              <a:t>Almost100% of electricity generation </a:t>
            </a:r>
            <a:r>
              <a:rPr lang="en-US" sz="2000" dirty="0"/>
              <a:t>by 2050 should come from </a:t>
            </a:r>
            <a:r>
              <a:rPr lang="en-US" sz="2000" b="1" dirty="0"/>
              <a:t>non-fossil sources</a:t>
            </a:r>
            <a:r>
              <a:rPr lang="en-US" sz="2000" dirty="0"/>
              <a:t> to meet the goals of the Paris Agreement (&lt;1,5°).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IEA 2022 report : </a:t>
            </a:r>
            <a:r>
              <a:rPr lang="en-US" sz="2000" b="1" dirty="0"/>
              <a:t>we must double the hydropower capacity</a:t>
            </a:r>
            <a:r>
              <a:rPr lang="en-US" sz="2000" dirty="0"/>
              <a:t> by 2050 , </a:t>
            </a:r>
            <a:r>
              <a:rPr lang="en-US" sz="2000" dirty="0" err="1"/>
              <a:t>ie</a:t>
            </a:r>
            <a:r>
              <a:rPr lang="en-US" sz="2000" dirty="0"/>
              <a:t> x3 the 2000-2025 rate.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1" dirty="0"/>
              <a:t>Solar and wind </a:t>
            </a:r>
            <a:r>
              <a:rPr lang="en-US" sz="2000" dirty="0"/>
              <a:t>are the two main sources of renewable energy at very low cost but they are </a:t>
            </a:r>
            <a:r>
              <a:rPr lang="en-US" sz="2000" b="1" dirty="0"/>
              <a:t>intermittent</a:t>
            </a:r>
            <a:r>
              <a:rPr lang="en-US" sz="2000" dirty="0"/>
              <a:t>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Hydropower and Pumped Storage Plant are essential to integrate intermittent renewables.</a:t>
            </a:r>
            <a:endParaRPr lang="en-US" sz="2000" dirty="0"/>
          </a:p>
          <a:p>
            <a:endParaRPr lang="en-GB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137118" y="5993308"/>
            <a:ext cx="394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Energy and emissions trends in the Net‐Zero Emissions Scenario (</a:t>
            </a:r>
            <a:r>
              <a:rPr lang="en-GB" sz="1600" dirty="0"/>
              <a:t>IEA 2021)</a:t>
            </a:r>
            <a:endParaRPr lang="en-GB" sz="1600" dirty="0"/>
          </a:p>
        </p:txBody>
      </p:sp>
      <p:sp>
        <p:nvSpPr>
          <p:cNvPr id="4" name="Titre 1"/>
          <p:cNvSpPr txBox="1"/>
          <p:nvPr/>
        </p:nvSpPr>
        <p:spPr>
          <a:xfrm>
            <a:off x="0" y="1140320"/>
            <a:ext cx="6403912" cy="100975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i="1" dirty="0">
                <a:solidFill>
                  <a:schemeClr val="accent1"/>
                </a:solidFill>
              </a:rPr>
              <a:t>Climate</a:t>
            </a:r>
            <a:r>
              <a:rPr lang="fr-FR" sz="3100" b="1" i="1" dirty="0">
                <a:solidFill>
                  <a:schemeClr val="accent1"/>
                </a:solidFill>
              </a:rPr>
              <a:t> change adaptation</a:t>
            </a:r>
            <a:endParaRPr lang="fr-FR" sz="3100" b="1" i="1" dirty="0">
              <a:solidFill>
                <a:schemeClr val="accent1"/>
              </a:solidFill>
            </a:endParaRPr>
          </a:p>
          <a:p>
            <a:r>
              <a:rPr lang="fr-FR" sz="3100" b="1" i="1" dirty="0" err="1">
                <a:solidFill>
                  <a:schemeClr val="accent1"/>
                </a:solidFill>
              </a:rPr>
              <a:t>Dams</a:t>
            </a:r>
            <a:r>
              <a:rPr lang="fr-FR" sz="3100" b="1" i="1" dirty="0">
                <a:solidFill>
                  <a:schemeClr val="accent1"/>
                </a:solidFill>
              </a:rPr>
              <a:t> for </a:t>
            </a:r>
            <a:r>
              <a:rPr lang="fr-FR" sz="3100" b="1" i="1" dirty="0" err="1">
                <a:solidFill>
                  <a:schemeClr val="accent1"/>
                </a:solidFill>
              </a:rPr>
              <a:t>energy</a:t>
            </a:r>
            <a:r>
              <a:rPr lang="fr-FR" sz="3100" b="1" i="1" dirty="0">
                <a:solidFill>
                  <a:schemeClr val="accent1"/>
                </a:solidFill>
              </a:rPr>
              <a:t> transition</a:t>
            </a:r>
            <a:endParaRPr lang="en-US" sz="31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400" b="1" i="1" dirty="0"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129"/>
    </mc:Choice>
    <mc:Fallback>
      <p:transition spd="slow" advTm="116129"/>
    </mc:Fallback>
  </mc:AlternateContent>
</p:sld>
</file>

<file path=ppt/tags/tag1.xml><?xml version="1.0" encoding="utf-8"?>
<p:tagLst xmlns:p="http://schemas.openxmlformats.org/presentationml/2006/main">
  <p:tag name="TIMING" val="|108.8"/>
</p:tagLst>
</file>

<file path=ppt/tags/tag2.xml><?xml version="1.0" encoding="utf-8"?>
<p:tagLst xmlns:p="http://schemas.openxmlformats.org/presentationml/2006/main">
  <p:tag name="TIMING" val="|2.1|7.4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6119</Words>
  <Application>WPS Presentation</Application>
  <PresentationFormat>Grand écran</PresentationFormat>
  <Paragraphs>142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Aptos</vt:lpstr>
      <vt:lpstr>Vijaya</vt:lpstr>
      <vt:lpstr>Times New Roman</vt:lpstr>
      <vt:lpstr>Calibri</vt:lpstr>
      <vt:lpstr>MS PGothic</vt:lpstr>
      <vt:lpstr>Calibri Light</vt:lpstr>
      <vt:lpstr>Microsoft YaHei</vt:lpstr>
      <vt:lpstr>Arial Unicode MS</vt:lpstr>
      <vt:lpstr>Thème Office</vt:lpstr>
      <vt:lpstr>Challenges and opportunities for dams and reservoirs in the 21st century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More reservoirs are needed for water management in a warmer world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LINO</dc:creator>
  <cp:lastModifiedBy>perdorues</cp:lastModifiedBy>
  <cp:revision>8</cp:revision>
  <dcterms:created xsi:type="dcterms:W3CDTF">2023-08-21T16:07:00Z</dcterms:created>
  <dcterms:modified xsi:type="dcterms:W3CDTF">2024-05-21T13:30:06Z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BEFE1DD75D674421AE9C0C8D66C4F3C4_13</vt:lpwstr>
  </property>
  <property fmtid="{D5CDD505-2E9C-101B-9397-08002B2CF9AE}" pid="3" name="KSOProductBuildVer">
    <vt:lpwstr>1033-12.2.0.16909</vt:lpwstr>
  </property>
</Properties>
</file>